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80" d="100"/>
          <a:sy n="80" d="100"/>
        </p:scale>
        <p:origin x="6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10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95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00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9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118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03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3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392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42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27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934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48" y="5919524"/>
            <a:ext cx="10985503" cy="318491"/>
          </a:xfrm>
          <a:prstGeom prst="rect">
            <a:avLst/>
          </a:prstGeom>
        </p:spPr>
        <p:txBody>
          <a:bodyPr lIns="45718" tIns="45718" rIns="45718" bIns="45718" numCol="1" spcCol="38100" anchor="b"/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>
                <a:latin typeface="+mj-lt"/>
                <a:ea typeface="+mj-ea"/>
                <a:cs typeface="+mj-cs"/>
                <a:sym typeface="Helvetica Neue"/>
              </a:defRPr>
            </a:lvl1pPr>
            <a:lvl2pPr marL="533400" indent="-228600" algn="l" defTabSz="412750">
              <a:lnSpc>
                <a:spcPct val="100000"/>
              </a:lnSpc>
              <a:spcBef>
                <a:spcPts val="0"/>
              </a:spcBef>
              <a:defRPr sz="1800" b="1">
                <a:latin typeface="+mj-lt"/>
                <a:ea typeface="+mj-ea"/>
                <a:cs typeface="+mj-cs"/>
                <a:sym typeface="Helvetica Neue"/>
              </a:defRPr>
            </a:lvl2pPr>
            <a:lvl3pPr marL="838200" indent="-228600" algn="l" defTabSz="412750">
              <a:lnSpc>
                <a:spcPct val="100000"/>
              </a:lnSpc>
              <a:spcBef>
                <a:spcPts val="0"/>
              </a:spcBef>
              <a:defRPr sz="1800" b="1">
                <a:latin typeface="+mj-lt"/>
                <a:ea typeface="+mj-ea"/>
                <a:cs typeface="+mj-cs"/>
                <a:sym typeface="Helvetica Neue"/>
              </a:defRPr>
            </a:lvl3pPr>
            <a:lvl4pPr marL="1143000" indent="-228600" algn="l" defTabSz="412750">
              <a:lnSpc>
                <a:spcPct val="100000"/>
              </a:lnSpc>
              <a:spcBef>
                <a:spcPts val="0"/>
              </a:spcBef>
              <a:defRPr sz="1800" b="1">
                <a:latin typeface="+mj-lt"/>
                <a:ea typeface="+mj-ea"/>
                <a:cs typeface="+mj-cs"/>
                <a:sym typeface="Helvetica Neue"/>
              </a:defRPr>
            </a:lvl4pPr>
            <a:lvl5pPr marL="1447800" indent="-228600" algn="l" defTabSz="412750">
              <a:lnSpc>
                <a:spcPct val="100000"/>
              </a:lnSpc>
              <a:spcBef>
                <a:spcPts val="0"/>
              </a:spcBef>
              <a:defRPr sz="18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Autore e data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3" cy="2324102"/>
          </a:xfrm>
          <a:prstGeom prst="rect">
            <a:avLst/>
          </a:prstGeom>
        </p:spPr>
        <p:txBody>
          <a:bodyPr anchor="b"/>
          <a:lstStyle>
            <a:lvl1pPr defTabSz="1219169">
              <a:defRPr sz="5800" spc="-116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3598433"/>
            <a:ext cx="10985500" cy="952502"/>
          </a:xfrm>
          <a:prstGeom prst="rect">
            <a:avLst/>
          </a:prstGeom>
        </p:spPr>
        <p:txBody>
          <a:bodyPr numCol="1" spcCol="38100"/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Sottotitolo presentazione</a:t>
            </a:r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003874" y="6540500"/>
            <a:ext cx="184252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45251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61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1122980"/>
            <a:ext cx="4889500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54050" indent="-349250" algn="l" defTabSz="412750">
              <a:lnSpc>
                <a:spcPct val="100000"/>
              </a:lnSpc>
              <a:spcBef>
                <a:spcPts val="0"/>
              </a:spcBef>
              <a:defRPr sz="2750" b="1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58850" indent="-349250" algn="l" defTabSz="412750">
              <a:lnSpc>
                <a:spcPct val="100000"/>
              </a:lnSpc>
              <a:spcBef>
                <a:spcPts val="0"/>
              </a:spcBef>
              <a:defRPr sz="2750" b="1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263650" indent="-349250" algn="l" defTabSz="412750">
              <a:lnSpc>
                <a:spcPct val="100000"/>
              </a:lnSpc>
              <a:spcBef>
                <a:spcPts val="0"/>
              </a:spcBef>
              <a:defRPr sz="2750" b="1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568450" indent="-349250" algn="l" defTabSz="412750">
              <a:lnSpc>
                <a:spcPct val="100000"/>
              </a:lnSpc>
              <a:spcBef>
                <a:spcPts val="0"/>
              </a:spcBef>
              <a:defRPr sz="2750" b="1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Sottotitolo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Corpo livello uno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603250" y="2124252"/>
            <a:ext cx="4889500" cy="4128008"/>
          </a:xfrm>
          <a:prstGeom prst="rect">
            <a:avLst/>
          </a:prstGeom>
        </p:spPr>
        <p:txBody>
          <a:bodyPr numCol="1" spcCol="38100"/>
          <a:lstStyle>
            <a:lvl1pPr marL="209550" indent="-209550" defTabSz="853419">
              <a:lnSpc>
                <a:spcPct val="120000"/>
              </a:lnSpc>
              <a:spcBef>
                <a:spcPts val="1550"/>
              </a:spcBef>
              <a:defRPr sz="165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Testo elenco puntato diapositiva</a:t>
            </a:r>
          </a:p>
        </p:txBody>
      </p:sp>
      <p:sp>
        <p:nvSpPr>
          <p:cNvPr id="63" name="Imponente formazione rocciosa che si staglia su nuvole scure con una strada sterrata sullo sfondo"/>
          <p:cNvSpPr>
            <a:spLocks noGrp="1"/>
          </p:cNvSpPr>
          <p:nvPr>
            <p:ph type="pic" idx="22"/>
          </p:nvPr>
        </p:nvSpPr>
        <p:spPr>
          <a:xfrm>
            <a:off x="3190100" y="631923"/>
            <a:ext cx="11264901" cy="5596737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046055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27C55-344E-42B6-BF00-81A7E1A5FE6F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B0C05-714B-43F5-9058-9A51449163A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3442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La scuola dei Teatri…"/>
          <p:cNvSpPr txBox="1">
            <a:spLocks noGrp="1"/>
          </p:cNvSpPr>
          <p:nvPr>
            <p:ph type="title"/>
          </p:nvPr>
        </p:nvSpPr>
        <p:spPr>
          <a:xfrm>
            <a:off x="469945" y="2973199"/>
            <a:ext cx="10985504" cy="232410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 defTabSz="938760">
              <a:lnSpc>
                <a:spcPct val="120000"/>
              </a:lnSpc>
              <a:defRPr sz="6900" spc="-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Liceo classico/scientifico</a:t>
            </a:r>
            <a:endParaRPr spc="-74"/>
          </a:p>
          <a:p>
            <a:pPr algn="ctr" defTabSz="938760">
              <a:lnSpc>
                <a:spcPct val="120000"/>
              </a:lnSpc>
              <a:defRPr sz="7100" i="1" spc="-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Vittorio Imbriani</a:t>
            </a:r>
            <a:endParaRPr spc="-77"/>
          </a:p>
          <a:p>
            <a:pPr algn="ctr" defTabSz="938760">
              <a:lnSpc>
                <a:spcPct val="120000"/>
              </a:lnSpc>
              <a:defRPr sz="3800" spc="-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Pomigliano d’Arco (NA)</a:t>
            </a:r>
            <a:endParaRPr spc="-41"/>
          </a:p>
          <a:p>
            <a:pPr algn="ctr" defTabSz="938760">
              <a:lnSpc>
                <a:spcPct val="120000"/>
              </a:lnSpc>
              <a:defRPr sz="4600" spc="-99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pc="-41"/>
          </a:p>
          <a:p>
            <a:pPr algn="ctr" defTabSz="938760">
              <a:lnSpc>
                <a:spcPct val="120000"/>
              </a:lnSpc>
              <a:defRPr sz="3800" spc="-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DS prof. ssa Maria Iervolino</a:t>
            </a:r>
          </a:p>
        </p:txBody>
      </p:sp>
      <p:sp>
        <p:nvSpPr>
          <p:cNvPr id="172" name="Il modello LCT del liceo statale Vittorio Imbriani"/>
          <p:cNvSpPr txBox="1"/>
          <p:nvPr/>
        </p:nvSpPr>
        <p:spPr>
          <a:xfrm>
            <a:off x="469947" y="5526184"/>
            <a:ext cx="10985501" cy="952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/>
          <a:p>
            <a:pPr algn="ctr" defTabSz="224790">
              <a:tabLst>
                <a:tab pos="2432050" algn="l"/>
              </a:tabLst>
              <a:defRPr sz="31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550"/>
              <a:t>PROGETTO </a:t>
            </a:r>
            <a:r>
              <a:rPr sz="1550" i="1"/>
              <a:t>VELEGGIANDO VERSO IL FUTURO CON LE RADICI SALDE NEL TERRITORIO</a:t>
            </a:r>
            <a:r>
              <a:rPr sz="1550"/>
              <a:t> -  II EDIZIONE</a:t>
            </a:r>
          </a:p>
        </p:txBody>
      </p:sp>
      <p:pic>
        <p:nvPicPr>
          <p:cNvPr id="173" name="logo LCT liceo.jpg" descr="logo LCT lice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787" y="1879537"/>
            <a:ext cx="1033822" cy="1048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C:\Users\PC 12\Pictures\liceo bio.jpg" descr="C:\Users\PC 12\Pictures\liceo b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009" y="1980121"/>
            <a:ext cx="1445474" cy="847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MTQwNjU.jpg-s" descr="MTQwNjU.jpg-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730" y="2066122"/>
            <a:ext cx="1445474" cy="675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logo colori imbriani.jpg" descr="logo colori imbrian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0074" y="572461"/>
            <a:ext cx="1005247" cy="10867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Una breve storia"/>
          <p:cNvSpPr txBox="1">
            <a:spLocks noGrp="1"/>
          </p:cNvSpPr>
          <p:nvPr>
            <p:ph type="title"/>
          </p:nvPr>
        </p:nvSpPr>
        <p:spPr>
          <a:xfrm>
            <a:off x="3651250" y="1951126"/>
            <a:ext cx="4889500" cy="295574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 defTabSz="186576">
              <a:lnSpc>
                <a:spcPct val="100000"/>
              </a:lnSpc>
              <a:defRPr sz="4900" spc="0">
                <a:uFill>
                  <a:solidFill>
                    <a:srgbClr val="000000"/>
                  </a:solidFill>
                </a:uFill>
              </a:defRPr>
            </a:pPr>
            <a:r>
              <a:t>PROGRAMMA </a:t>
            </a:r>
            <a:r>
              <a:rPr i="1"/>
              <a:t>SCUOLA VIVA</a:t>
            </a:r>
          </a:p>
          <a:p>
            <a:pPr algn="ctr" defTabSz="186576">
              <a:lnSpc>
                <a:spcPct val="100000"/>
              </a:lnSpc>
              <a:defRPr sz="4900" spc="0">
                <a:uFill>
                  <a:solidFill>
                    <a:srgbClr val="000000"/>
                  </a:solidFill>
                </a:uFill>
              </a:defRPr>
            </a:pPr>
            <a:endParaRPr i="1"/>
          </a:p>
          <a:p>
            <a:pPr algn="ctr" defTabSz="186576">
              <a:lnSpc>
                <a:spcPct val="100000"/>
              </a:lnSpc>
              <a:defRPr sz="4900" spc="0">
                <a:uFill>
                  <a:solidFill>
                    <a:srgbClr val="000000"/>
                  </a:solidFill>
                </a:uFill>
              </a:defRPr>
            </a:pPr>
            <a:r>
              <a:t>II annualità</a:t>
            </a:r>
          </a:p>
          <a:p>
            <a:pPr algn="ctr" defTabSz="186576">
              <a:lnSpc>
                <a:spcPct val="100000"/>
              </a:lnSpc>
              <a:defRPr sz="4900" spc="0">
                <a:uFill>
                  <a:solidFill>
                    <a:srgbClr val="000000"/>
                  </a:solidFill>
                </a:uFill>
              </a:defRPr>
            </a:pPr>
            <a:endParaRPr/>
          </a:p>
          <a:p>
            <a:pPr algn="ctr" defTabSz="186576">
              <a:lnSpc>
                <a:spcPct val="100000"/>
              </a:lnSpc>
              <a:defRPr sz="4900" spc="0">
                <a:uFill>
                  <a:solidFill>
                    <a:srgbClr val="000000"/>
                  </a:solidFill>
                </a:uFill>
              </a:defRPr>
            </a:pPr>
            <a:r>
              <a:t>(D.G.R. n. 362 del 04/08/2021) </a:t>
            </a:r>
          </a:p>
          <a:p>
            <a:pPr algn="ctr" defTabSz="186576">
              <a:lnSpc>
                <a:spcPct val="100000"/>
              </a:lnSpc>
              <a:defRPr sz="4900" spc="0">
                <a:uFill>
                  <a:solidFill>
                    <a:srgbClr val="000000"/>
                  </a:solidFill>
                </a:uFill>
              </a:defRPr>
            </a:pPr>
            <a:endParaRPr/>
          </a:p>
          <a:p>
            <a:pPr algn="ctr" defTabSz="186576">
              <a:lnSpc>
                <a:spcPct val="100000"/>
              </a:lnSpc>
              <a:defRPr sz="4900" spc="0">
                <a:uFill>
                  <a:solidFill>
                    <a:srgbClr val="000000"/>
                  </a:solidFill>
                </a:uFill>
              </a:defRPr>
            </a:pPr>
            <a:r>
              <a:t> PR Campania FSE+ 2021-2027</a:t>
            </a:r>
          </a:p>
        </p:txBody>
      </p:sp>
      <p:pic>
        <p:nvPicPr>
          <p:cNvPr id="179" name="logo_regione_rev.png" descr="logo_regione_re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864" y="540642"/>
            <a:ext cx="2055422" cy="1962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filmato-incollato.png" descr="filmato-incolla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239" y="4615858"/>
            <a:ext cx="1734673" cy="1401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filmato-incollato.png" descr="filmato-incolla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25" y="4718794"/>
            <a:ext cx="1979674" cy="11958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http://t0.gstatic.com/images?q=tbn:ANd9GcQPBiFq_xO0zdabdSDcXgaPHdK4CXfbsWtZwTc5-WgtP8BI00afew" descr="http://t0.gstatic.com/images?q=tbn:ANd9GcQPBiFq_xO0zdabdSDcXgaPHdK4CXfbsWtZwTc5-WgtP8BI00afe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53" y="596292"/>
            <a:ext cx="1536817" cy="16670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Un’idea di teatro “pervasivo”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1511770">
              <a:defRPr sz="7800" spc="-300"/>
            </a:lvl1pPr>
          </a:lstStyle>
          <a:p>
            <a:r>
              <a:t>I moduli realizzati:</a:t>
            </a:r>
          </a:p>
        </p:txBody>
      </p:sp>
      <p:sp>
        <p:nvSpPr>
          <p:cNvPr id="185" name="Chiara distinzione tra la Pedagogia teatrale e una Pedagogia attraverso il teatro…"/>
          <p:cNvSpPr txBox="1">
            <a:spLocks noGrp="1"/>
          </p:cNvSpPr>
          <p:nvPr>
            <p:ph type="body" sz="quarter" idx="1"/>
          </p:nvPr>
        </p:nvSpPr>
        <p:spPr>
          <a:xfrm>
            <a:off x="603250" y="2124252"/>
            <a:ext cx="4889500" cy="4128008"/>
          </a:xfrm>
          <a:prstGeom prst="rect">
            <a:avLst/>
          </a:prstGeom>
        </p:spPr>
        <p:txBody>
          <a:bodyPr vert="horz" lIns="25400" tIns="25400" rIns="25400" bIns="25400" numCol="1" spcCol="38100" rtlCol="0">
            <a:normAutofit fontScale="55000" lnSpcReduction="20000"/>
          </a:bodyPr>
          <a:lstStyle/>
          <a:p>
            <a:pPr algn="just" defTabSz="963144">
              <a:lnSpc>
                <a:spcPct val="120000"/>
              </a:lnSpc>
              <a:spcBef>
                <a:spcPts val="1750"/>
              </a:spcBef>
              <a:defRPr sz="7800" b="0"/>
            </a:pPr>
            <a:r>
              <a:t>I - Si alzi il sipario 1!</a:t>
            </a:r>
          </a:p>
          <a:p>
            <a:pPr algn="just" defTabSz="963144">
              <a:lnSpc>
                <a:spcPct val="120000"/>
              </a:lnSpc>
              <a:spcBef>
                <a:spcPts val="1750"/>
              </a:spcBef>
              <a:defRPr sz="7800" b="0"/>
            </a:pPr>
            <a:r>
              <a:t>II  - Si alzi il sipario 2!</a:t>
            </a:r>
          </a:p>
          <a:p>
            <a:pPr algn="just" defTabSz="963144">
              <a:lnSpc>
                <a:spcPct val="120000"/>
              </a:lnSpc>
              <a:spcBef>
                <a:spcPts val="1750"/>
              </a:spcBef>
              <a:defRPr sz="7800" b="0"/>
            </a:pPr>
            <a:r>
              <a:t>III - Pantomima</a:t>
            </a:r>
          </a:p>
          <a:p>
            <a:pPr algn="just" defTabSz="963144">
              <a:lnSpc>
                <a:spcPct val="120000"/>
              </a:lnSpc>
              <a:spcBef>
                <a:spcPts val="1750"/>
              </a:spcBef>
              <a:defRPr sz="7800" b="0"/>
            </a:pPr>
            <a:r>
              <a:t>IV - Ciak si gira!</a:t>
            </a:r>
          </a:p>
        </p:txBody>
      </p:sp>
      <p:pic>
        <p:nvPicPr>
          <p:cNvPr id="186" name="presentazione scuola viva.png" descr="presentazione scuola viv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953" y="596027"/>
            <a:ext cx="3777298" cy="56659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atro pedagogico e soft skil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1487384">
              <a:defRPr sz="5100" spc="-200"/>
            </a:lvl1pPr>
          </a:lstStyle>
          <a:p>
            <a:r>
              <a:t>Modulo I</a:t>
            </a:r>
          </a:p>
        </p:txBody>
      </p:sp>
      <p:sp>
        <p:nvSpPr>
          <p:cNvPr id="189" name="Cosa può insegnare un teatro pedagogico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defTabSz="561340">
              <a:defRPr sz="5000" i="1"/>
            </a:lvl1pPr>
          </a:lstStyle>
          <a:p>
            <a:r>
              <a:t>Alkesty - La più sciocca del mondo</a:t>
            </a:r>
          </a:p>
        </p:txBody>
      </p:sp>
      <p:sp>
        <p:nvSpPr>
          <p:cNvPr id="190" name="Soft skills = competenze trasversali non tecniche che riguardano il modo in cui interagiamo con la realtà. Investono:…"/>
          <p:cNvSpPr txBox="1">
            <a:spLocks noGrp="1"/>
          </p:cNvSpPr>
          <p:nvPr>
            <p:ph type="body" sz="half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lvl="8" indent="914400" defTabSz="853419">
              <a:lnSpc>
                <a:spcPct val="120000"/>
              </a:lnSpc>
              <a:spcBef>
                <a:spcPts val="1550"/>
              </a:spcBef>
              <a:buNone/>
              <a:defRPr sz="33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marL="0" indent="0">
              <a:buNone/>
            </a:pPr>
            <a:r>
              <a:t>GRUPPO: 3a/4a classe LCT</a:t>
            </a:r>
          </a:p>
          <a:p>
            <a:pPr marL="0" indent="0">
              <a:buNone/>
            </a:pPr>
            <a:r>
              <a:t>N.RO ALLIEVI: 27</a:t>
            </a:r>
          </a:p>
          <a:p>
            <a:pPr marL="0" indent="0">
              <a:buNone/>
            </a:pPr>
            <a:r>
              <a:t>ESPERTO ESTERNO: ANIELLO MALLARDO</a:t>
            </a:r>
          </a:p>
          <a:p>
            <a:pPr marL="0" indent="0">
              <a:buNone/>
            </a:pPr>
            <a:r>
              <a:t>TIPOLOGIA PRODOTTO: ALLESTIMENTO SCENICO in prospettiva della partecipazione al Festival del Teatro classico dei giovani a Siracusa (a cura dell’INDA - Istituto Nazionale del Dramma Antico)</a:t>
            </a:r>
          </a:p>
        </p:txBody>
      </p:sp>
      <p:pic>
        <p:nvPicPr>
          <p:cNvPr id="191" name="Imponente formazione rocciosa che si staglia su nuvole scure con una strada sterrata sullo sfondo" descr="Imponente formazione rocciosa che si staglia su nuvole scure con una strada sterrata sullo sfondo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r="2383"/>
          <a:stretch>
            <a:fillRect/>
          </a:stretch>
        </p:blipFill>
        <p:spPr>
          <a:xfrm>
            <a:off x="6096000" y="631923"/>
            <a:ext cx="5461000" cy="559435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I contenuti generali del modello Divisi per singolo anno"/>
          <p:cNvSpPr txBox="1">
            <a:spLocks noGrp="1"/>
          </p:cNvSpPr>
          <p:nvPr>
            <p:ph type="title"/>
          </p:nvPr>
        </p:nvSpPr>
        <p:spPr>
          <a:xfrm>
            <a:off x="603250" y="465856"/>
            <a:ext cx="4889500" cy="717552"/>
          </a:xfrm>
          <a:prstGeom prst="rect">
            <a:avLst/>
          </a:prstGeom>
        </p:spPr>
        <p:txBody>
          <a:bodyPr/>
          <a:lstStyle>
            <a:lvl1pPr>
              <a:defRPr spc="-99"/>
            </a:lvl1pPr>
          </a:lstStyle>
          <a:p>
            <a:r>
              <a:t>Modulo I</a:t>
            </a:r>
          </a:p>
        </p:txBody>
      </p:sp>
      <p:sp>
        <p:nvSpPr>
          <p:cNvPr id="194" name="TERZO ANNO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defTabSz="817244">
              <a:defRPr sz="5400" i="1"/>
            </a:lvl1pPr>
          </a:lstStyle>
          <a:p>
            <a:r>
              <a:t>Alkesty - la più sciocca del mondo</a:t>
            </a:r>
          </a:p>
        </p:txBody>
      </p:sp>
      <p:sp>
        <p:nvSpPr>
          <p:cNvPr id="195" name="Soft skills = competenze trasversali non tecniche che riguardano il modo in cui interagiamo con la realtà. Investono:…"/>
          <p:cNvSpPr txBox="1"/>
          <p:nvPr/>
        </p:nvSpPr>
        <p:spPr>
          <a:xfrm>
            <a:off x="603250" y="2124252"/>
            <a:ext cx="4889500" cy="4128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/>
          <a:p>
            <a:pPr defTabSz="836350">
              <a:spcBef>
                <a:spcPts val="1500"/>
              </a:spcBef>
              <a:def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600"/>
              <a:t>IL TEMA: </a:t>
            </a:r>
          </a:p>
          <a:p>
            <a:pPr defTabSz="836350">
              <a:spcBef>
                <a:spcPts val="1500"/>
              </a:spcBef>
              <a:defRPr sz="32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600"/>
              <a:t>Alkesty – La più sciocca del mondo rilegge il mito di Alcesti come un gesto di libertà paradossale. Alkesty sceglie di morire al posto di Admeto non per obbedire a un ideale d’amore, ma come atto di fuga dalla banalità delle relazioni, da un mondo privo di ogni senso dell’umorismo, forma più alta della compassione. Il suo sorriso, apparentemente sciocco, è un radioso atto di ribellione a un maschile distratto e inetto. Il suo sacrificio mette a nudo l’imbarazzo e la piccolezza di chi resta. La sua risata attraversa Inferi grotteschi e feste caciarone, trasformando il mito tragico in un atto sovversivo. Alkesty è “la più sciocca del mondo”: perché compie un atto che non produce vantaggio, potere né riconoscimento. Solo libertà.</a:t>
            </a:r>
          </a:p>
        </p:txBody>
      </p:sp>
      <p:pic>
        <p:nvPicPr>
          <p:cNvPr id="196" name="gruppo con rupe.png" descr="gruppo con ru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422" y="701364"/>
            <a:ext cx="5455273" cy="54552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I contenuti generali del modello Divisi per singolo anno"/>
          <p:cNvSpPr txBox="1">
            <a:spLocks noGrp="1"/>
          </p:cNvSpPr>
          <p:nvPr>
            <p:ph type="title"/>
          </p:nvPr>
        </p:nvSpPr>
        <p:spPr>
          <a:xfrm>
            <a:off x="603250" y="465856"/>
            <a:ext cx="4889500" cy="717552"/>
          </a:xfrm>
          <a:prstGeom prst="rect">
            <a:avLst/>
          </a:prstGeom>
        </p:spPr>
        <p:txBody>
          <a:bodyPr/>
          <a:lstStyle>
            <a:lvl1pPr>
              <a:defRPr spc="-99"/>
            </a:lvl1pPr>
          </a:lstStyle>
          <a:p>
            <a:r>
              <a:t>Modulo I</a:t>
            </a:r>
          </a:p>
        </p:txBody>
      </p:sp>
      <p:sp>
        <p:nvSpPr>
          <p:cNvPr id="200" name="QUARTO ANNO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defTabSz="817244">
              <a:defRPr sz="5400" i="1"/>
            </a:lvl1pPr>
          </a:lstStyle>
          <a:p>
            <a:r>
              <a:t>Alkesty - la più sciocca del mondo</a:t>
            </a:r>
          </a:p>
        </p:txBody>
      </p:sp>
      <p:pic>
        <p:nvPicPr>
          <p:cNvPr id="198" name="Imponente formazione rocciosa che si staglia su nuvole scure con una strada sterrata sullo sfondo" descr="Imponente formazione rocciosa che si staglia su nuvole scure con una strada sterrata sullo sfondo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l="1191" r="1191"/>
          <a:stretch>
            <a:fillRect/>
          </a:stretch>
        </p:blipFill>
        <p:spPr>
          <a:xfrm>
            <a:off x="6082209" y="635298"/>
            <a:ext cx="5461001" cy="5594351"/>
          </a:xfrm>
          <a:prstGeom prst="rect">
            <a:avLst/>
          </a:prstGeom>
        </p:spPr>
      </p:pic>
      <p:sp>
        <p:nvSpPr>
          <p:cNvPr id="201" name="Soft skills = competenze trasversali non tecniche che riguardano il modo in cui interagiamo con la realtà. Investono:…"/>
          <p:cNvSpPr txBox="1"/>
          <p:nvPr/>
        </p:nvSpPr>
        <p:spPr>
          <a:xfrm>
            <a:off x="603250" y="2124252"/>
            <a:ext cx="4889500" cy="4128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/>
          <a:p>
            <a:pPr defTabSz="588858">
              <a:spcBef>
                <a:spcPts val="1050"/>
              </a:spcBef>
              <a:defRPr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750"/>
              <a:t>IL PERCORSO: </a:t>
            </a:r>
          </a:p>
          <a:p>
            <a:pPr marL="235217" indent="-235217" defTabSz="588858">
              <a:spcBef>
                <a:spcPts val="1050"/>
              </a:spcBef>
              <a:buSzPct val="100000"/>
              <a:buAutoNum type="arabicPeriod"/>
              <a:defRPr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750"/>
              <a:t>Lettura de l’</a:t>
            </a:r>
            <a:r>
              <a:rPr sz="1750" i="1"/>
              <a:t>Alcesti</a:t>
            </a:r>
            <a:r>
              <a:rPr sz="1750"/>
              <a:t> di Euripide in ore curricolari</a:t>
            </a:r>
          </a:p>
          <a:p>
            <a:pPr marL="235217" indent="-235217" defTabSz="588858">
              <a:spcBef>
                <a:spcPts val="1050"/>
              </a:spcBef>
              <a:buSzPct val="100000"/>
              <a:buAutoNum type="arabicPeriod"/>
              <a:defRPr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750"/>
              <a:t>Lettura </a:t>
            </a:r>
            <a:r>
              <a:rPr sz="1750" i="1"/>
              <a:t>a tavolino</a:t>
            </a:r>
            <a:r>
              <a:rPr sz="1750"/>
              <a:t> di </a:t>
            </a:r>
            <a:r>
              <a:rPr sz="1750" i="1"/>
              <a:t>Alkesty - la più sciocca del mondo </a:t>
            </a:r>
            <a:r>
              <a:rPr sz="1750"/>
              <a:t>con messa in evidenza di permanenze e variazioni rispetto all’originale</a:t>
            </a:r>
          </a:p>
          <a:p>
            <a:pPr marL="235217" indent="-235217" defTabSz="588858">
              <a:spcBef>
                <a:spcPts val="1050"/>
              </a:spcBef>
              <a:buSzPct val="100000"/>
              <a:buAutoNum type="arabicPeriod"/>
              <a:defRPr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750"/>
              <a:t>Avvio della messa in scena passando per le fasi caratteristiche di ogni allestimento: imbastitura, dettagli, transizioni</a:t>
            </a:r>
          </a:p>
          <a:p>
            <a:pPr marL="235217" indent="-235217" defTabSz="588858">
              <a:spcBef>
                <a:spcPts val="1050"/>
              </a:spcBef>
              <a:buSzPct val="100000"/>
              <a:buAutoNum type="arabicPeriod"/>
              <a:defRPr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750"/>
              <a:t>Individuazione dei passaggi suscettibili di ulteriori approfondimenti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I contenuti generali del modello Divisi per singolo anno"/>
          <p:cNvSpPr txBox="1">
            <a:spLocks noGrp="1"/>
          </p:cNvSpPr>
          <p:nvPr>
            <p:ph type="title"/>
          </p:nvPr>
        </p:nvSpPr>
        <p:spPr>
          <a:xfrm>
            <a:off x="603250" y="465856"/>
            <a:ext cx="4889500" cy="717552"/>
          </a:xfrm>
          <a:prstGeom prst="rect">
            <a:avLst/>
          </a:prstGeom>
        </p:spPr>
        <p:txBody>
          <a:bodyPr/>
          <a:lstStyle>
            <a:lvl1pPr>
              <a:defRPr spc="-99"/>
            </a:lvl1pPr>
          </a:lstStyle>
          <a:p>
            <a:r>
              <a:t>Modulo I</a:t>
            </a:r>
          </a:p>
        </p:txBody>
      </p:sp>
      <p:sp>
        <p:nvSpPr>
          <p:cNvPr id="204" name="QUINTO ANNO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defTabSz="792479">
              <a:defRPr sz="5200"/>
            </a:lvl1pPr>
          </a:lstStyle>
          <a:p>
            <a:r>
              <a:t>Alkesty - la più sciocca del mondo</a:t>
            </a:r>
          </a:p>
        </p:txBody>
      </p:sp>
      <p:sp>
        <p:nvSpPr>
          <p:cNvPr id="205" name="Soft skills = competenze trasversali non tecniche che riguardano il modo in cui interagiamo con la realtà. Investono:…"/>
          <p:cNvSpPr txBox="1"/>
          <p:nvPr/>
        </p:nvSpPr>
        <p:spPr>
          <a:xfrm>
            <a:off x="603250" y="2124252"/>
            <a:ext cx="4889500" cy="4128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/>
          <a:p>
            <a:pPr defTabSz="529119">
              <a:spcBef>
                <a:spcPts val="950"/>
              </a:spcBef>
              <a:defRPr sz="3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550"/>
              <a:t>NOTE DELL’ESPERTO (Aniello Mallardo): </a:t>
            </a:r>
          </a:p>
          <a:p>
            <a:pPr defTabSz="529119">
              <a:spcBef>
                <a:spcPts val="950"/>
              </a:spcBef>
              <a:defRPr sz="31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550"/>
              <a:t>Inizialmente abbiamo dedicato una particolare attenzione alle capacità prosodiche degli allievi (controllo vocale, ritmo e ortoepia) e all’approfondimento della comunicazione para-verbale e non-verbale, per poi passare alla messa in scena vera e propria. </a:t>
            </a:r>
          </a:p>
          <a:p>
            <a:pPr defTabSz="529119">
              <a:spcBef>
                <a:spcPts val="950"/>
              </a:spcBef>
              <a:defRPr sz="31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550"/>
              <a:t>Durante il lavoro svolto, l’intero gruppo ha mostrato grande concentrazione, propositività nelle soluzioni sceniche e ascolto reciproco, maturando una significativa capacità di interagire appropriatamente in scena ma anche - se non soprattutto - al di fuori di essa. </a:t>
            </a:r>
          </a:p>
        </p:txBody>
      </p:sp>
      <p:pic>
        <p:nvPicPr>
          <p:cNvPr id="206" name="gruppo di attori.png" descr="gruppo di atto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207" y="642329"/>
            <a:ext cx="5573341" cy="55733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452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Liceo classico/scientifico Vittorio Imbriani Pomigliano d’Arco (NA)  DS prof. ssa Maria Iervolino</vt:lpstr>
      <vt:lpstr>PROGRAMMA SCUOLA VIVA  II annualità  (D.G.R. n. 362 del 04/08/2021)    PR Campania FSE+ 2021-2027</vt:lpstr>
      <vt:lpstr>I moduli realizzati:</vt:lpstr>
      <vt:lpstr>Modulo I</vt:lpstr>
      <vt:lpstr>Modulo I</vt:lpstr>
      <vt:lpstr>Modulo I</vt:lpstr>
      <vt:lpstr>Modulo 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Liceo classico/scientifico Vittorio Imbriani Pomigliano d’Arco (NA)  DS prof. ssa Maria Iervolino</dc:title>
  <dc:creator>felice di sena</dc:creator>
  <cp:lastModifiedBy>felice di sena</cp:lastModifiedBy>
  <cp:revision>1</cp:revision>
  <dcterms:created xsi:type="dcterms:W3CDTF">2026-02-26T16:03:54Z</dcterms:created>
  <dcterms:modified xsi:type="dcterms:W3CDTF">2026-02-26T16:05:39Z</dcterms:modified>
</cp:coreProperties>
</file>