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63" r:id="rId2"/>
    <p:sldId id="264" r:id="rId3"/>
    <p:sldId id="265" r:id="rId4"/>
    <p:sldId id="266" r:id="rId5"/>
    <p:sldId id="267" r:id="rId6"/>
    <p:sldId id="268" r:id="rId7"/>
    <p:sldId id="269"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80" d="100"/>
          <a:sy n="80" d="100"/>
        </p:scale>
        <p:origin x="6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624F8C1-2627-4660-AEB7-547366403752}" type="datetimeFigureOut">
              <a:rPr lang="en-GB" smtClean="0"/>
              <a:t>26/02/2026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1897980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624F8C1-2627-4660-AEB7-547366403752}" type="datetimeFigureOut">
              <a:rPr lang="en-GB" smtClean="0"/>
              <a:t>26/02/2026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3101199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4624F8C1-2627-4660-AEB7-547366403752}" type="datetimeFigureOut">
              <a:rPr lang="en-GB" smtClean="0"/>
              <a:t>26/02/2026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250366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624F8C1-2627-4660-AEB7-547366403752}" type="datetimeFigureOut">
              <a:rPr lang="en-GB" smtClean="0"/>
              <a:t>26/02/2026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333824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624F8C1-2627-4660-AEB7-547366403752}" type="datetimeFigureOut">
              <a:rPr lang="en-GB" smtClean="0"/>
              <a:t>26/02/2026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1431821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4624F8C1-2627-4660-AEB7-547366403752}" type="datetimeFigureOut">
              <a:rPr lang="en-GB" smtClean="0"/>
              <a:t>26/02/2026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745590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24F8C1-2627-4660-AEB7-547366403752}" type="datetimeFigureOut">
              <a:rPr lang="en-GB" smtClean="0"/>
              <a:t>26/02/2026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1543217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624F8C1-2627-4660-AEB7-547366403752}" type="datetimeFigureOut">
              <a:rPr lang="en-GB" smtClean="0"/>
              <a:t>26/02/2026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401324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4624F8C1-2627-4660-AEB7-547366403752}" type="datetimeFigureOut">
              <a:rPr lang="en-GB" smtClean="0"/>
              <a:t>26/02/2026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99108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624F8C1-2627-4660-AEB7-547366403752}" type="datetimeFigureOut">
              <a:rPr lang="en-GB" smtClean="0"/>
              <a:t>26/02/2026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3413513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624F8C1-2627-4660-AEB7-547366403752}" type="datetimeFigureOut">
              <a:rPr lang="en-GB" smtClean="0"/>
              <a:t>26/02/2026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A76892-C4EB-42BB-9246-3B905CF283BD}" type="slidenum">
              <a:rPr lang="en-GB" smtClean="0"/>
              <a:t>‹N›</a:t>
            </a:fld>
            <a:endParaRPr lang="en-GB"/>
          </a:p>
        </p:txBody>
      </p:sp>
    </p:spTree>
    <p:extLst>
      <p:ext uri="{BB962C8B-B14F-4D97-AF65-F5344CB8AC3E}">
        <p14:creationId xmlns:p14="http://schemas.microsoft.com/office/powerpoint/2010/main" val="1978202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olo, elenco e foto">
    <p:spTree>
      <p:nvGrpSpPr>
        <p:cNvPr id="1" name=""/>
        <p:cNvGrpSpPr/>
        <p:nvPr/>
      </p:nvGrpSpPr>
      <p:grpSpPr>
        <a:xfrm>
          <a:off x="0" y="0"/>
          <a:ext cx="0" cy="0"/>
          <a:chOff x="0" y="0"/>
          <a:chExt cx="0" cy="0"/>
        </a:xfrm>
      </p:grpSpPr>
      <p:sp>
        <p:nvSpPr>
          <p:cNvPr id="60" name="Titolo"/>
          <p:cNvSpPr txBox="1">
            <a:spLocks noGrp="1"/>
          </p:cNvSpPr>
          <p:nvPr>
            <p:ph type="title" hasCustomPrompt="1"/>
          </p:nvPr>
        </p:nvSpPr>
        <p:spPr>
          <a:xfrm>
            <a:off x="603250" y="476250"/>
            <a:ext cx="4889500" cy="717550"/>
          </a:xfrm>
          <a:prstGeom prst="rect">
            <a:avLst/>
          </a:prstGeom>
        </p:spPr>
        <p:txBody>
          <a:bodyPr/>
          <a:lstStyle/>
          <a:p>
            <a:r>
              <a:t>Titolo</a:t>
            </a:r>
          </a:p>
        </p:txBody>
      </p:sp>
      <p:sp>
        <p:nvSpPr>
          <p:cNvPr id="61" name="Corpo livello uno…"/>
          <p:cNvSpPr txBox="1">
            <a:spLocks noGrp="1"/>
          </p:cNvSpPr>
          <p:nvPr>
            <p:ph type="body" sz="quarter" idx="1" hasCustomPrompt="1"/>
          </p:nvPr>
        </p:nvSpPr>
        <p:spPr>
          <a:xfrm>
            <a:off x="603250" y="1122980"/>
            <a:ext cx="4889500" cy="467391"/>
          </a:xfrm>
          <a:prstGeom prst="rect">
            <a:avLst/>
          </a:prstGeom>
        </p:spPr>
        <p:txBody>
          <a:bodyPr lIns="45718" tIns="45718" rIns="45718" bIns="45718" numCol="1" spcCol="38100"/>
          <a:lstStyle>
            <a:lvl1pPr marL="0" indent="0" algn="l" defTabSz="412750">
              <a:lnSpc>
                <a:spcPct val="100000"/>
              </a:lnSpc>
              <a:spcBef>
                <a:spcPts val="0"/>
              </a:spcBef>
              <a:buSzTx/>
              <a:buNone/>
              <a:defRPr sz="2750" b="1">
                <a:latin typeface="Times New Roman"/>
                <a:ea typeface="Times New Roman"/>
                <a:cs typeface="Times New Roman"/>
                <a:sym typeface="Times New Roman"/>
              </a:defRPr>
            </a:lvl1pPr>
            <a:lvl2pPr marL="654050" indent="-349250" algn="l" defTabSz="412750">
              <a:lnSpc>
                <a:spcPct val="100000"/>
              </a:lnSpc>
              <a:spcBef>
                <a:spcPts val="0"/>
              </a:spcBef>
              <a:defRPr sz="2750" b="1">
                <a:latin typeface="Times New Roman"/>
                <a:ea typeface="Times New Roman"/>
                <a:cs typeface="Times New Roman"/>
                <a:sym typeface="Times New Roman"/>
              </a:defRPr>
            </a:lvl2pPr>
            <a:lvl3pPr marL="958850" indent="-349250" algn="l" defTabSz="412750">
              <a:lnSpc>
                <a:spcPct val="100000"/>
              </a:lnSpc>
              <a:spcBef>
                <a:spcPts val="0"/>
              </a:spcBef>
              <a:defRPr sz="2750" b="1">
                <a:latin typeface="Times New Roman"/>
                <a:ea typeface="Times New Roman"/>
                <a:cs typeface="Times New Roman"/>
                <a:sym typeface="Times New Roman"/>
              </a:defRPr>
            </a:lvl3pPr>
            <a:lvl4pPr marL="1263650" indent="-349250" algn="l" defTabSz="412750">
              <a:lnSpc>
                <a:spcPct val="100000"/>
              </a:lnSpc>
              <a:spcBef>
                <a:spcPts val="0"/>
              </a:spcBef>
              <a:defRPr sz="2750" b="1">
                <a:latin typeface="Times New Roman"/>
                <a:ea typeface="Times New Roman"/>
                <a:cs typeface="Times New Roman"/>
                <a:sym typeface="Times New Roman"/>
              </a:defRPr>
            </a:lvl4pPr>
            <a:lvl5pPr marL="1568450" indent="-349250" algn="l" defTabSz="412750">
              <a:lnSpc>
                <a:spcPct val="100000"/>
              </a:lnSpc>
              <a:spcBef>
                <a:spcPts val="0"/>
              </a:spcBef>
              <a:defRPr sz="2750" b="1">
                <a:latin typeface="Times New Roman"/>
                <a:ea typeface="Times New Roman"/>
                <a:cs typeface="Times New Roman"/>
                <a:sym typeface="Times New Roman"/>
              </a:defRPr>
            </a:lvl5pPr>
          </a:lstStyle>
          <a:p>
            <a:r>
              <a:t>Sottotitolo diapositiva</a:t>
            </a:r>
          </a:p>
          <a:p>
            <a:pPr lvl="1"/>
            <a:endParaRPr/>
          </a:p>
          <a:p>
            <a:pPr lvl="2"/>
            <a:endParaRPr/>
          </a:p>
          <a:p>
            <a:pPr lvl="3"/>
            <a:endParaRPr/>
          </a:p>
          <a:p>
            <a:pPr lvl="4"/>
            <a:endParaRPr/>
          </a:p>
        </p:txBody>
      </p:sp>
      <p:sp>
        <p:nvSpPr>
          <p:cNvPr id="62" name="Corpo livello uno…"/>
          <p:cNvSpPr txBox="1">
            <a:spLocks noGrp="1"/>
          </p:cNvSpPr>
          <p:nvPr>
            <p:ph type="body" sz="half" idx="21" hasCustomPrompt="1"/>
          </p:nvPr>
        </p:nvSpPr>
        <p:spPr>
          <a:xfrm>
            <a:off x="603250" y="2124252"/>
            <a:ext cx="4889500" cy="4128008"/>
          </a:xfrm>
          <a:prstGeom prst="rect">
            <a:avLst/>
          </a:prstGeom>
        </p:spPr>
        <p:txBody>
          <a:bodyPr numCol="1" spcCol="38100"/>
          <a:lstStyle>
            <a:lvl1pPr marL="209550" indent="-209550" defTabSz="853419">
              <a:lnSpc>
                <a:spcPct val="120000"/>
              </a:lnSpc>
              <a:spcBef>
                <a:spcPts val="1550"/>
              </a:spcBef>
              <a:defRPr sz="1650">
                <a:latin typeface="Times New Roman"/>
                <a:ea typeface="Times New Roman"/>
                <a:cs typeface="Times New Roman"/>
                <a:sym typeface="Times New Roman"/>
              </a:defRPr>
            </a:lvl1pPr>
          </a:lstStyle>
          <a:p>
            <a:r>
              <a:t>Testo elenco puntato diapositiva</a:t>
            </a:r>
          </a:p>
        </p:txBody>
      </p:sp>
      <p:sp>
        <p:nvSpPr>
          <p:cNvPr id="63" name="Imponente formazione rocciosa che si staglia su nuvole scure con una strada sterrata sullo sfondo"/>
          <p:cNvSpPr>
            <a:spLocks noGrp="1"/>
          </p:cNvSpPr>
          <p:nvPr>
            <p:ph type="pic" idx="22"/>
          </p:nvPr>
        </p:nvSpPr>
        <p:spPr>
          <a:xfrm>
            <a:off x="3190100" y="631923"/>
            <a:ext cx="11264901" cy="5596737"/>
          </a:xfrm>
          <a:prstGeom prst="rect">
            <a:avLst/>
          </a:prstGeom>
        </p:spPr>
        <p:txBody>
          <a:bodyPr lIns="91439" tIns="45719" rIns="91439" bIns="45719" numCol="1" spcCol="38100">
            <a:noAutofit/>
          </a:bodyPr>
          <a:lstStyle/>
          <a:p>
            <a:endParaRPr/>
          </a:p>
        </p:txBody>
      </p:sp>
      <p:sp>
        <p:nvSpPr>
          <p:cNvPr id="6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171783140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24F8C1-2627-4660-AEB7-547366403752}" type="datetimeFigureOut">
              <a:rPr lang="en-GB" smtClean="0"/>
              <a:t>26/02/2026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76892-C4EB-42BB-9246-3B905CF283BD}" type="slidenum">
              <a:rPr lang="en-GB" smtClean="0"/>
              <a:t>‹N›</a:t>
            </a:fld>
            <a:endParaRPr lang="en-GB"/>
          </a:p>
        </p:txBody>
      </p:sp>
    </p:spTree>
    <p:extLst>
      <p:ext uri="{BB962C8B-B14F-4D97-AF65-F5344CB8AC3E}">
        <p14:creationId xmlns:p14="http://schemas.microsoft.com/office/powerpoint/2010/main" val="1410886695"/>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La struttura generale del modello"/>
          <p:cNvSpPr txBox="1">
            <a:spLocks noGrp="1"/>
          </p:cNvSpPr>
          <p:nvPr>
            <p:ph type="title"/>
          </p:nvPr>
        </p:nvSpPr>
        <p:spPr>
          <a:xfrm>
            <a:off x="603250" y="511306"/>
            <a:ext cx="4889500" cy="717552"/>
          </a:xfrm>
          <a:prstGeom prst="rect">
            <a:avLst/>
          </a:prstGeom>
        </p:spPr>
        <p:txBody>
          <a:bodyPr/>
          <a:lstStyle>
            <a:lvl1pPr>
              <a:defRPr spc="-99"/>
            </a:lvl1pPr>
          </a:lstStyle>
          <a:p>
            <a:r>
              <a:t>Modulo II</a:t>
            </a:r>
          </a:p>
        </p:txBody>
      </p:sp>
      <p:sp>
        <p:nvSpPr>
          <p:cNvPr id="209" name="Le caratteristiche qualificanti la curvatura teatrale"/>
          <p:cNvSpPr txBox="1">
            <a:spLocks noGrp="1"/>
          </p:cNvSpPr>
          <p:nvPr>
            <p:ph type="body" sz="quarter" idx="1"/>
          </p:nvPr>
        </p:nvSpPr>
        <p:spPr>
          <a:xfrm>
            <a:off x="603250" y="1158037"/>
            <a:ext cx="4889500" cy="467390"/>
          </a:xfrm>
          <a:prstGeom prst="rect">
            <a:avLst/>
          </a:prstGeom>
        </p:spPr>
        <p:txBody>
          <a:bodyPr>
            <a:normAutofit fontScale="47500" lnSpcReduction="20000"/>
          </a:bodyPr>
          <a:lstStyle>
            <a:lvl1pPr defTabSz="402512">
              <a:defRPr sz="4600" i="1"/>
            </a:lvl1pPr>
          </a:lstStyle>
          <a:p>
            <a:r>
              <a:t>Lo Scatenato (you can eat all Prometèo)</a:t>
            </a:r>
          </a:p>
        </p:txBody>
      </p:sp>
      <p:sp>
        <p:nvSpPr>
          <p:cNvPr id="210" name="Soft skills = competenze trasversali non tecniche che riguardano il modo in cui interagiamo con la realtà. Investono:…"/>
          <p:cNvSpPr txBox="1"/>
          <p:nvPr/>
        </p:nvSpPr>
        <p:spPr>
          <a:xfrm>
            <a:off x="603250" y="2159308"/>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lvl="8" indent="914400">
              <a:defRPr>
                <a:solidFill>
                  <a:srgbClr val="FFFFFF"/>
                </a:solidFill>
                <a:latin typeface="Times New Roman"/>
                <a:ea typeface="Times New Roman"/>
                <a:cs typeface="Times New Roman"/>
                <a:sym typeface="Times New Roman"/>
              </a:defRPr>
            </a:pPr>
            <a:endParaRPr sz="900"/>
          </a:p>
          <a:p>
            <a:pPr>
              <a:defRPr>
                <a:solidFill>
                  <a:srgbClr val="FFFFFF"/>
                </a:solidFill>
                <a:latin typeface="Times New Roman"/>
                <a:ea typeface="Times New Roman"/>
                <a:cs typeface="Times New Roman"/>
                <a:sym typeface="Times New Roman"/>
              </a:defRPr>
            </a:pPr>
            <a:r>
              <a:rPr sz="900"/>
              <a:t>GRUPPO: 4a/5a classe LCT</a:t>
            </a:r>
          </a:p>
          <a:p>
            <a:pPr>
              <a:defRPr>
                <a:solidFill>
                  <a:srgbClr val="FFFFFF"/>
                </a:solidFill>
                <a:latin typeface="Times New Roman"/>
                <a:ea typeface="Times New Roman"/>
                <a:cs typeface="Times New Roman"/>
                <a:sym typeface="Times New Roman"/>
              </a:defRPr>
            </a:pPr>
            <a:r>
              <a:rPr sz="900"/>
              <a:t>N.RO ALLIEVI: 25</a:t>
            </a:r>
          </a:p>
          <a:p>
            <a:pPr>
              <a:defRPr>
                <a:solidFill>
                  <a:srgbClr val="FFFFFF"/>
                </a:solidFill>
                <a:latin typeface="Times New Roman"/>
                <a:ea typeface="Times New Roman"/>
                <a:cs typeface="Times New Roman"/>
                <a:sym typeface="Times New Roman"/>
              </a:defRPr>
            </a:pPr>
            <a:r>
              <a:rPr sz="900"/>
              <a:t>ESPERTO ESTERNO: MANUEL SEVERINO</a:t>
            </a:r>
          </a:p>
          <a:p>
            <a:pPr>
              <a:defRPr>
                <a:solidFill>
                  <a:srgbClr val="FFFFFF"/>
                </a:solidFill>
                <a:latin typeface="Times New Roman"/>
                <a:ea typeface="Times New Roman"/>
                <a:cs typeface="Times New Roman"/>
                <a:sym typeface="Times New Roman"/>
              </a:defRPr>
            </a:pPr>
            <a:r>
              <a:rPr sz="900"/>
              <a:t>TIPOLOGIA PRODOTTO: ALLESTIMENTO SCENICO presentato al Festival del Teatro classico dei giovani a Siracusa (a cura dell’INDA - Istituto Nazionale del Dramma Antico)</a:t>
            </a:r>
          </a:p>
        </p:txBody>
      </p:sp>
      <p:pic>
        <p:nvPicPr>
          <p:cNvPr id="211" name="COPERTINAlo scatenato you can eat.jpg" descr="COPERTINAlo scatenato you can eat.jpg"/>
          <p:cNvPicPr>
            <a:picLocks noChangeAspect="1"/>
          </p:cNvPicPr>
          <p:nvPr/>
        </p:nvPicPr>
        <p:blipFill>
          <a:blip r:embed="rId2"/>
          <a:stretch>
            <a:fillRect/>
          </a:stretch>
        </p:blipFill>
        <p:spPr>
          <a:xfrm>
            <a:off x="5832866" y="441389"/>
            <a:ext cx="5817221" cy="7917237"/>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I contenuti generali del modello Divisi per singolo anno"/>
          <p:cNvSpPr txBox="1">
            <a:spLocks noGrp="1"/>
          </p:cNvSpPr>
          <p:nvPr>
            <p:ph type="title"/>
          </p:nvPr>
        </p:nvSpPr>
        <p:spPr>
          <a:xfrm>
            <a:off x="603250" y="465856"/>
            <a:ext cx="4889500" cy="717552"/>
          </a:xfrm>
          <a:prstGeom prst="rect">
            <a:avLst/>
          </a:prstGeom>
        </p:spPr>
        <p:txBody>
          <a:bodyPr/>
          <a:lstStyle>
            <a:lvl1pPr>
              <a:defRPr spc="-99"/>
            </a:lvl1pPr>
          </a:lstStyle>
          <a:p>
            <a:r>
              <a:t>Modulo II</a:t>
            </a:r>
          </a:p>
        </p:txBody>
      </p:sp>
      <p:sp>
        <p:nvSpPr>
          <p:cNvPr id="214" name="TERZO ANNO"/>
          <p:cNvSpPr txBox="1">
            <a:spLocks noGrp="1"/>
          </p:cNvSpPr>
          <p:nvPr>
            <p:ph type="body" sz="quarter" idx="1"/>
          </p:nvPr>
        </p:nvSpPr>
        <p:spPr>
          <a:prstGeom prst="rect">
            <a:avLst/>
          </a:prstGeom>
        </p:spPr>
        <p:txBody>
          <a:bodyPr>
            <a:normAutofit fontScale="47500" lnSpcReduction="20000"/>
          </a:bodyPr>
          <a:lstStyle>
            <a:lvl1pPr defTabSz="685165">
              <a:defRPr sz="4500" i="1"/>
            </a:lvl1pPr>
          </a:lstStyle>
          <a:p>
            <a:r>
              <a:t>Lo Scatenato (you can eat all Prometèo)</a:t>
            </a:r>
          </a:p>
        </p:txBody>
      </p:sp>
      <p:sp>
        <p:nvSpPr>
          <p:cNvPr id="215" name="Soft skills = competenze trasversali non tecniche che riguardano il modo in cui interagiamo con la realtà. Investono:…"/>
          <p:cNvSpPr txBox="1"/>
          <p:nvPr/>
        </p:nvSpPr>
        <p:spPr>
          <a:xfrm>
            <a:off x="603250" y="2124252"/>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defTabSz="742474">
              <a:spcBef>
                <a:spcPts val="1300"/>
              </a:spcBef>
              <a:defRPr sz="2800">
                <a:solidFill>
                  <a:srgbClr val="FFFFFF"/>
                </a:solidFill>
                <a:latin typeface="Times New Roman"/>
                <a:ea typeface="Times New Roman"/>
                <a:cs typeface="Times New Roman"/>
                <a:sym typeface="Times New Roman"/>
              </a:defRPr>
            </a:pPr>
            <a:r>
              <a:rPr sz="1400"/>
              <a:t>IL TEMA: </a:t>
            </a:r>
          </a:p>
          <a:p>
            <a:pPr defTabSz="742474">
              <a:spcBef>
                <a:spcPts val="1300"/>
              </a:spcBef>
              <a:defRPr sz="2800" i="1">
                <a:solidFill>
                  <a:srgbClr val="FFFFFF"/>
                </a:solidFill>
                <a:latin typeface="Times New Roman"/>
                <a:ea typeface="Times New Roman"/>
                <a:cs typeface="Times New Roman"/>
                <a:sym typeface="Times New Roman"/>
              </a:defRPr>
            </a:pPr>
            <a:r>
              <a:rPr sz="1400"/>
              <a:t>Lo Scatenato (You can eat all Prometèo) è una riscrittura del Prometèo di Eschilo. Rispetto all'originale, la sequenza degli accadimenti resta pressappoco inalterata, così come restano inalterati i personaggi originali del dramma cui si aggiungono le figure spurie di Epimetèo, dell’Aquila obesa, di Pandora, di Gaia, di Eracle, di Zeus e di un improbabile Addetto. </a:t>
            </a:r>
          </a:p>
          <a:p>
            <a:pPr defTabSz="742474">
              <a:spcBef>
                <a:spcPts val="1300"/>
              </a:spcBef>
              <a:defRPr sz="2800">
                <a:solidFill>
                  <a:srgbClr val="FFFFFF"/>
                </a:solidFill>
                <a:latin typeface="Times New Roman"/>
                <a:ea typeface="Times New Roman"/>
                <a:cs typeface="Times New Roman"/>
                <a:sym typeface="Times New Roman"/>
              </a:defRPr>
            </a:pPr>
            <a:r>
              <a:rPr sz="1400"/>
              <a:t>La differenza sostanziale sta probabilmente nella qualità del personaggio di Prometèo. Nel testo originale egli rappresenta una divinità che, per il suo atto generoso, diviene è vittima innocente di un potere ottuso. Nella riscrittura proposta, il generoso titano non sembra affatto lamentarsi né soffrire per la sua trista sorte, che egli reputa la conseguenza quasi necessaria di un atto di libertà - l’aver offerto agli uomini tutti i doni che Zeus avrebbe loro negato - di cui egli assume piena e soddisfatta responsabilità. </a:t>
            </a:r>
          </a:p>
        </p:txBody>
      </p:sp>
      <p:pic>
        <p:nvPicPr>
          <p:cNvPr id="216" name="PROMETEO1.png" descr="PROMETEO1.png"/>
          <p:cNvPicPr>
            <a:picLocks noChangeAspect="1"/>
          </p:cNvPicPr>
          <p:nvPr/>
        </p:nvPicPr>
        <p:blipFill>
          <a:blip r:embed="rId2"/>
          <a:stretch>
            <a:fillRect/>
          </a:stretch>
        </p:blipFill>
        <p:spPr>
          <a:xfrm>
            <a:off x="6008253" y="743703"/>
            <a:ext cx="5370595" cy="5370594"/>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I contenuti generali del modello Divisi per singolo anno"/>
          <p:cNvSpPr txBox="1">
            <a:spLocks noGrp="1"/>
          </p:cNvSpPr>
          <p:nvPr>
            <p:ph type="title"/>
          </p:nvPr>
        </p:nvSpPr>
        <p:spPr>
          <a:xfrm>
            <a:off x="603250" y="465856"/>
            <a:ext cx="4889500" cy="717552"/>
          </a:xfrm>
          <a:prstGeom prst="rect">
            <a:avLst/>
          </a:prstGeom>
        </p:spPr>
        <p:txBody>
          <a:bodyPr/>
          <a:lstStyle>
            <a:lvl1pPr>
              <a:defRPr spc="-99"/>
            </a:lvl1pPr>
          </a:lstStyle>
          <a:p>
            <a:r>
              <a:t>Modulo II</a:t>
            </a:r>
          </a:p>
        </p:txBody>
      </p:sp>
      <p:sp>
        <p:nvSpPr>
          <p:cNvPr id="219" name="QUARTO ANNO"/>
          <p:cNvSpPr txBox="1">
            <a:spLocks noGrp="1"/>
          </p:cNvSpPr>
          <p:nvPr>
            <p:ph type="body" sz="quarter" idx="1"/>
          </p:nvPr>
        </p:nvSpPr>
        <p:spPr>
          <a:prstGeom prst="rect">
            <a:avLst/>
          </a:prstGeom>
        </p:spPr>
        <p:txBody>
          <a:bodyPr>
            <a:normAutofit fontScale="47500" lnSpcReduction="20000"/>
          </a:bodyPr>
          <a:lstStyle>
            <a:lvl1pPr defTabSz="685165">
              <a:defRPr sz="4500" i="1"/>
            </a:lvl1pPr>
          </a:lstStyle>
          <a:p>
            <a:r>
              <a:t>Lo Scatenato (you can eat all Prometèo)</a:t>
            </a:r>
          </a:p>
        </p:txBody>
      </p:sp>
      <p:sp>
        <p:nvSpPr>
          <p:cNvPr id="220" name="Soft skills = competenze trasversali non tecniche che riguardano il modo in cui interagiamo con la realtà. Investono:…"/>
          <p:cNvSpPr txBox="1"/>
          <p:nvPr/>
        </p:nvSpPr>
        <p:spPr>
          <a:xfrm>
            <a:off x="603250" y="2124252"/>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defTabSz="546187">
              <a:spcBef>
                <a:spcPts val="950"/>
              </a:spcBef>
              <a:defRPr>
                <a:solidFill>
                  <a:srgbClr val="FFFFFF"/>
                </a:solidFill>
                <a:latin typeface="Times New Roman"/>
                <a:ea typeface="Times New Roman"/>
                <a:cs typeface="Times New Roman"/>
                <a:sym typeface="Times New Roman"/>
              </a:defRPr>
            </a:pPr>
            <a:r>
              <a:rPr sz="900"/>
              <a:t>IL PERCORSO: </a:t>
            </a:r>
          </a:p>
          <a:p>
            <a:pPr marL="226728" indent="-226728" defTabSz="546187">
              <a:spcBef>
                <a:spcPts val="950"/>
              </a:spcBef>
              <a:buSzPct val="100000"/>
              <a:buAutoNum type="arabicPeriod"/>
              <a:defRPr>
                <a:solidFill>
                  <a:srgbClr val="FFFFFF"/>
                </a:solidFill>
                <a:latin typeface="Times New Roman"/>
                <a:ea typeface="Times New Roman"/>
                <a:cs typeface="Times New Roman"/>
                <a:sym typeface="Times New Roman"/>
              </a:defRPr>
            </a:pPr>
            <a:r>
              <a:rPr sz="900"/>
              <a:t>Lettura del </a:t>
            </a:r>
            <a:r>
              <a:rPr sz="900" i="1"/>
              <a:t>Prometeo incatenato</a:t>
            </a:r>
            <a:r>
              <a:rPr sz="900"/>
              <a:t> di Eschilo, rilevando temi e peculiarità dei personaggi</a:t>
            </a:r>
          </a:p>
          <a:p>
            <a:pPr marL="226728" indent="-226728" defTabSz="546187">
              <a:spcBef>
                <a:spcPts val="950"/>
              </a:spcBef>
              <a:buSzPct val="100000"/>
              <a:buAutoNum type="arabicPeriod"/>
              <a:defRPr>
                <a:solidFill>
                  <a:srgbClr val="FFFFFF"/>
                </a:solidFill>
                <a:latin typeface="Times New Roman"/>
                <a:ea typeface="Times New Roman"/>
                <a:cs typeface="Times New Roman"/>
                <a:sym typeface="Times New Roman"/>
              </a:defRPr>
            </a:pPr>
            <a:r>
              <a:rPr sz="900"/>
              <a:t>Riscrittura del testo, cui hanno collaborando gli stessi allievi inserendo nuovi personaggi desunti dalla tradizione mitologica </a:t>
            </a:r>
          </a:p>
          <a:p>
            <a:pPr marL="226728" indent="-226728" defTabSz="546187">
              <a:spcBef>
                <a:spcPts val="950"/>
              </a:spcBef>
              <a:buSzPct val="100000"/>
              <a:buAutoNum type="arabicPeriod"/>
              <a:defRPr>
                <a:solidFill>
                  <a:srgbClr val="FFFFFF"/>
                </a:solidFill>
                <a:latin typeface="Times New Roman"/>
                <a:ea typeface="Times New Roman"/>
                <a:cs typeface="Times New Roman"/>
                <a:sym typeface="Times New Roman"/>
              </a:defRPr>
            </a:pPr>
            <a:r>
              <a:rPr sz="900"/>
              <a:t>Avvio della messa in scena, alle cui soluzioni anche scenografiche e di costumi hanno collaborato gli stessi allievi</a:t>
            </a:r>
          </a:p>
          <a:p>
            <a:pPr marL="226728" indent="-226728" defTabSz="546187">
              <a:spcBef>
                <a:spcPts val="950"/>
              </a:spcBef>
              <a:buSzPct val="100000"/>
              <a:buAutoNum type="arabicPeriod"/>
              <a:defRPr>
                <a:solidFill>
                  <a:srgbClr val="FFFFFF"/>
                </a:solidFill>
                <a:latin typeface="Times New Roman"/>
                <a:ea typeface="Times New Roman"/>
                <a:cs typeface="Times New Roman"/>
                <a:sym typeface="Times New Roman"/>
              </a:defRPr>
            </a:pPr>
            <a:r>
              <a:rPr sz="900"/>
              <a:t>Presentazione dell’allestimento al Festival del Teatro classico a Siracusa, nel maggio 2025.</a:t>
            </a:r>
          </a:p>
        </p:txBody>
      </p:sp>
      <p:pic>
        <p:nvPicPr>
          <p:cNvPr id="221" name="ragazzi in ascolto.png" descr="ragazzi in ascolto.png"/>
          <p:cNvPicPr>
            <a:picLocks noChangeAspect="1"/>
          </p:cNvPicPr>
          <p:nvPr/>
        </p:nvPicPr>
        <p:blipFill>
          <a:blip r:embed="rId2"/>
          <a:stretch>
            <a:fillRect/>
          </a:stretch>
        </p:blipFill>
        <p:spPr>
          <a:xfrm>
            <a:off x="6160233" y="655530"/>
            <a:ext cx="5546940" cy="554694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I contenuti generali del modello Divisi per singolo anno"/>
          <p:cNvSpPr txBox="1">
            <a:spLocks noGrp="1"/>
          </p:cNvSpPr>
          <p:nvPr>
            <p:ph type="title"/>
          </p:nvPr>
        </p:nvSpPr>
        <p:spPr>
          <a:xfrm>
            <a:off x="603250" y="465856"/>
            <a:ext cx="4889500" cy="717552"/>
          </a:xfrm>
          <a:prstGeom prst="rect">
            <a:avLst/>
          </a:prstGeom>
        </p:spPr>
        <p:txBody>
          <a:bodyPr/>
          <a:lstStyle>
            <a:lvl1pPr>
              <a:defRPr spc="-99"/>
            </a:lvl1pPr>
          </a:lstStyle>
          <a:p>
            <a:r>
              <a:t>Modulo II</a:t>
            </a:r>
          </a:p>
        </p:txBody>
      </p:sp>
      <p:sp>
        <p:nvSpPr>
          <p:cNvPr id="224" name="QUINTO ANNO"/>
          <p:cNvSpPr txBox="1">
            <a:spLocks noGrp="1"/>
          </p:cNvSpPr>
          <p:nvPr>
            <p:ph type="body" sz="quarter" idx="1"/>
          </p:nvPr>
        </p:nvSpPr>
        <p:spPr>
          <a:prstGeom prst="rect">
            <a:avLst/>
          </a:prstGeom>
        </p:spPr>
        <p:txBody>
          <a:bodyPr>
            <a:normAutofit fontScale="47500" lnSpcReduction="20000"/>
          </a:bodyPr>
          <a:lstStyle>
            <a:lvl1pPr defTabSz="685165">
              <a:defRPr sz="4500" i="1"/>
            </a:lvl1pPr>
          </a:lstStyle>
          <a:p>
            <a:r>
              <a:t>Lo Scatenato (you can eat all Prometèo)</a:t>
            </a:r>
          </a:p>
        </p:txBody>
      </p:sp>
      <p:sp>
        <p:nvSpPr>
          <p:cNvPr id="225" name="Soft skills = competenze trasversali non tecniche che riguardano il modo in cui interagiamo con la realtà. Investono:…"/>
          <p:cNvSpPr txBox="1"/>
          <p:nvPr/>
        </p:nvSpPr>
        <p:spPr>
          <a:xfrm>
            <a:off x="603250" y="2124252"/>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defTabSz="503517">
              <a:spcBef>
                <a:spcPts val="900"/>
              </a:spcBef>
              <a:defRPr sz="3000">
                <a:solidFill>
                  <a:srgbClr val="FFFFFF"/>
                </a:solidFill>
                <a:latin typeface="Times New Roman"/>
                <a:ea typeface="Times New Roman"/>
                <a:cs typeface="Times New Roman"/>
                <a:sym typeface="Times New Roman"/>
              </a:defRPr>
            </a:pPr>
            <a:r>
              <a:rPr sz="1500"/>
              <a:t>NOTE DELL’ESPERTO (Manuel Severino): </a:t>
            </a:r>
          </a:p>
          <a:p>
            <a:pPr defTabSz="503517">
              <a:spcBef>
                <a:spcPts val="900"/>
              </a:spcBef>
              <a:defRPr sz="3000" i="1">
                <a:solidFill>
                  <a:srgbClr val="FFFFFF"/>
                </a:solidFill>
                <a:latin typeface="Times New Roman"/>
                <a:ea typeface="Times New Roman"/>
                <a:cs typeface="Times New Roman"/>
                <a:sym typeface="Times New Roman"/>
              </a:defRPr>
            </a:pPr>
            <a:r>
              <a:rPr sz="1500"/>
              <a:t>Il complesso lavoro condotto con questo gruppo ha portato a risultati molto gratificanti per tutti, nonostante le varie difficoltà incontrate durante il percorso, alla fine del quale i ragazzi hanno manifestato una considerevole autonomia d’azione e di responsabilità nello svolgimento delle prove e negli aspetti organizzativi legati al percorso. </a:t>
            </a:r>
          </a:p>
          <a:p>
            <a:pPr defTabSz="503517">
              <a:spcBef>
                <a:spcPts val="900"/>
              </a:spcBef>
              <a:defRPr sz="3000" i="1">
                <a:solidFill>
                  <a:srgbClr val="FFFFFF"/>
                </a:solidFill>
                <a:latin typeface="Times New Roman"/>
                <a:ea typeface="Times New Roman"/>
                <a:cs typeface="Times New Roman"/>
                <a:sym typeface="Times New Roman"/>
              </a:defRPr>
            </a:pPr>
            <a:r>
              <a:rPr sz="1500"/>
              <a:t>Oltre a ciò, si rileva un visibile miglioramento degli aspetti peculiarmente recitativi: pulizia nell’articolazione della parole e nell’azione scenica, ammirevole capacità di sostenere i ritmi di rappresentazione senza cadute né incertezze.</a:t>
            </a:r>
          </a:p>
        </p:txBody>
      </p:sp>
      <p:pic>
        <p:nvPicPr>
          <p:cNvPr id="226" name="PROMETEO2.png" descr="PROMETEO2.png"/>
          <p:cNvPicPr>
            <a:picLocks noChangeAspect="1"/>
          </p:cNvPicPr>
          <p:nvPr/>
        </p:nvPicPr>
        <p:blipFill>
          <a:blip r:embed="rId2"/>
          <a:stretch>
            <a:fillRect/>
          </a:stretch>
        </p:blipFill>
        <p:spPr>
          <a:xfrm>
            <a:off x="6003580" y="774494"/>
            <a:ext cx="5309011" cy="530901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I contenuti generali del modello Divisi per singolo anno"/>
          <p:cNvSpPr txBox="1">
            <a:spLocks noGrp="1"/>
          </p:cNvSpPr>
          <p:nvPr>
            <p:ph type="title"/>
          </p:nvPr>
        </p:nvSpPr>
        <p:spPr>
          <a:xfrm>
            <a:off x="603250" y="465856"/>
            <a:ext cx="4889500" cy="717552"/>
          </a:xfrm>
          <a:prstGeom prst="rect">
            <a:avLst/>
          </a:prstGeom>
        </p:spPr>
        <p:txBody>
          <a:bodyPr/>
          <a:lstStyle>
            <a:lvl1pPr>
              <a:defRPr spc="-99"/>
            </a:lvl1pPr>
          </a:lstStyle>
          <a:p>
            <a:r>
              <a:t>Modulo III</a:t>
            </a:r>
          </a:p>
        </p:txBody>
      </p:sp>
      <p:sp>
        <p:nvSpPr>
          <p:cNvPr id="230" name="PRIMO ANNO"/>
          <p:cNvSpPr txBox="1">
            <a:spLocks noGrp="1"/>
          </p:cNvSpPr>
          <p:nvPr>
            <p:ph type="body" sz="quarter" idx="1"/>
          </p:nvPr>
        </p:nvSpPr>
        <p:spPr>
          <a:prstGeom prst="rect">
            <a:avLst/>
          </a:prstGeom>
        </p:spPr>
        <p:txBody>
          <a:bodyPr>
            <a:normAutofit fontScale="92500" lnSpcReduction="10000"/>
          </a:bodyPr>
          <a:lstStyle>
            <a:lvl1pPr>
              <a:defRPr i="1"/>
            </a:lvl1pPr>
          </a:lstStyle>
          <a:p>
            <a:r>
              <a:t>Pantomima (im)perfetta</a:t>
            </a:r>
          </a:p>
        </p:txBody>
      </p:sp>
      <p:pic>
        <p:nvPicPr>
          <p:cNvPr id="228" name="Imponente formazione rocciosa che si staglia su nuvole scure con una strada sterrata sullo sfondo" descr="Imponente formazione rocciosa che si staglia su nuvole scure con una strada sterrata sullo sfondo"/>
          <p:cNvPicPr>
            <a:picLocks noGrp="1" noChangeAspect="1"/>
          </p:cNvPicPr>
          <p:nvPr>
            <p:ph type="pic" idx="22"/>
          </p:nvPr>
        </p:nvPicPr>
        <p:blipFill>
          <a:blip r:embed="rId2"/>
          <a:srcRect l="957" r="1426"/>
          <a:stretch>
            <a:fillRect/>
          </a:stretch>
        </p:blipFill>
        <p:spPr>
          <a:xfrm>
            <a:off x="6096000" y="631923"/>
            <a:ext cx="5461001" cy="5594352"/>
          </a:xfrm>
          <a:prstGeom prst="rect">
            <a:avLst/>
          </a:prstGeom>
        </p:spPr>
      </p:pic>
      <p:sp>
        <p:nvSpPr>
          <p:cNvPr id="231" name="Soft skills = competenze trasversali non tecniche che riguardano il modo in cui interagiamo con la realtà. Investono:…"/>
          <p:cNvSpPr txBox="1"/>
          <p:nvPr/>
        </p:nvSpPr>
        <p:spPr>
          <a:xfrm>
            <a:off x="603250" y="2124252"/>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lvl="8" indent="914400">
              <a:defRPr>
                <a:solidFill>
                  <a:srgbClr val="FFFFFF"/>
                </a:solidFill>
                <a:latin typeface="Times New Roman"/>
                <a:ea typeface="Times New Roman"/>
                <a:cs typeface="Times New Roman"/>
                <a:sym typeface="Times New Roman"/>
              </a:defRPr>
            </a:pPr>
            <a:endParaRPr sz="900"/>
          </a:p>
          <a:p>
            <a:pPr>
              <a:defRPr>
                <a:solidFill>
                  <a:srgbClr val="FFFFFF"/>
                </a:solidFill>
                <a:latin typeface="Times New Roman"/>
                <a:ea typeface="Times New Roman"/>
                <a:cs typeface="Times New Roman"/>
                <a:sym typeface="Times New Roman"/>
              </a:defRPr>
            </a:pPr>
            <a:r>
              <a:rPr sz="900"/>
              <a:t>GRUPPO: 1a/2a classe LCT</a:t>
            </a:r>
          </a:p>
          <a:p>
            <a:pPr>
              <a:defRPr>
                <a:solidFill>
                  <a:srgbClr val="FFFFFF"/>
                </a:solidFill>
                <a:latin typeface="Times New Roman"/>
                <a:ea typeface="Times New Roman"/>
                <a:cs typeface="Times New Roman"/>
                <a:sym typeface="Times New Roman"/>
              </a:defRPr>
            </a:pPr>
            <a:r>
              <a:rPr sz="900"/>
              <a:t>N.RO ALLIEVI: 25</a:t>
            </a:r>
          </a:p>
          <a:p>
            <a:pPr>
              <a:defRPr>
                <a:solidFill>
                  <a:srgbClr val="FFFFFF"/>
                </a:solidFill>
                <a:latin typeface="Times New Roman"/>
                <a:ea typeface="Times New Roman"/>
                <a:cs typeface="Times New Roman"/>
                <a:sym typeface="Times New Roman"/>
              </a:defRPr>
            </a:pPr>
            <a:r>
              <a:rPr sz="900"/>
              <a:t>ESPERTA ESTERNA: RAIMONDA MARAVIGLIA</a:t>
            </a:r>
          </a:p>
          <a:p>
            <a:pPr>
              <a:defRPr>
                <a:solidFill>
                  <a:srgbClr val="FFFFFF"/>
                </a:solidFill>
                <a:latin typeface="Times New Roman"/>
                <a:ea typeface="Times New Roman"/>
                <a:cs typeface="Times New Roman"/>
                <a:sym typeface="Times New Roman"/>
              </a:defRPr>
            </a:pPr>
            <a:r>
              <a:rPr sz="900"/>
              <a:t>TIPOLOGIA PRODOTTO: ALLESTIMENTO SCENICO in forma di pantomima, basata su un canovaccio scritto dalle stesse allieve partendo da proprie esperienze esistenziali</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I contenuti generali del modello Divisi per singolo anno"/>
          <p:cNvSpPr txBox="1">
            <a:spLocks noGrp="1"/>
          </p:cNvSpPr>
          <p:nvPr>
            <p:ph type="title"/>
          </p:nvPr>
        </p:nvSpPr>
        <p:spPr>
          <a:xfrm>
            <a:off x="603250" y="465856"/>
            <a:ext cx="4889500" cy="717552"/>
          </a:xfrm>
          <a:prstGeom prst="rect">
            <a:avLst/>
          </a:prstGeom>
        </p:spPr>
        <p:txBody>
          <a:bodyPr/>
          <a:lstStyle>
            <a:lvl1pPr>
              <a:defRPr spc="-99"/>
            </a:lvl1pPr>
          </a:lstStyle>
          <a:p>
            <a:r>
              <a:t>Modulo III</a:t>
            </a:r>
          </a:p>
        </p:txBody>
      </p:sp>
      <p:sp>
        <p:nvSpPr>
          <p:cNvPr id="235" name="TERZO ANNO"/>
          <p:cNvSpPr txBox="1">
            <a:spLocks noGrp="1"/>
          </p:cNvSpPr>
          <p:nvPr>
            <p:ph type="body" sz="quarter" idx="1"/>
          </p:nvPr>
        </p:nvSpPr>
        <p:spPr>
          <a:prstGeom prst="rect">
            <a:avLst/>
          </a:prstGeom>
        </p:spPr>
        <p:txBody>
          <a:bodyPr>
            <a:normAutofit fontScale="92500" lnSpcReduction="10000"/>
          </a:bodyPr>
          <a:lstStyle>
            <a:lvl1pPr>
              <a:defRPr i="1"/>
            </a:lvl1pPr>
          </a:lstStyle>
          <a:p>
            <a:r>
              <a:t>Pantomima (im)perfetta</a:t>
            </a:r>
          </a:p>
        </p:txBody>
      </p:sp>
      <p:pic>
        <p:nvPicPr>
          <p:cNvPr id="233" name="Imponente formazione rocciosa che si staglia su nuvole scure con una strada sterrata sullo sfondo" descr="Imponente formazione rocciosa che si staglia su nuvole scure con una strada sterrata sullo sfondo"/>
          <p:cNvPicPr>
            <a:picLocks noGrp="1" noChangeAspect="1"/>
          </p:cNvPicPr>
          <p:nvPr>
            <p:ph type="pic" idx="22"/>
          </p:nvPr>
        </p:nvPicPr>
        <p:blipFill>
          <a:blip r:embed="rId2"/>
          <a:srcRect l="2383"/>
          <a:stretch>
            <a:fillRect/>
          </a:stretch>
        </p:blipFill>
        <p:spPr>
          <a:xfrm>
            <a:off x="6096000" y="631923"/>
            <a:ext cx="5461000" cy="5594352"/>
          </a:xfrm>
          <a:prstGeom prst="rect">
            <a:avLst/>
          </a:prstGeom>
        </p:spPr>
      </p:pic>
      <p:sp>
        <p:nvSpPr>
          <p:cNvPr id="236" name="Soft skills = competenze trasversali non tecniche che riguardano il modo in cui interagiamo con la realtà. Investono:…"/>
          <p:cNvSpPr txBox="1"/>
          <p:nvPr/>
        </p:nvSpPr>
        <p:spPr>
          <a:xfrm>
            <a:off x="603250" y="2113218"/>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a:defRPr>
                <a:solidFill>
                  <a:srgbClr val="FFFFFF"/>
                </a:solidFill>
                <a:latin typeface="Times New Roman"/>
                <a:ea typeface="Times New Roman"/>
                <a:cs typeface="Times New Roman"/>
                <a:sym typeface="Times New Roman"/>
              </a:defRPr>
            </a:pPr>
            <a:r>
              <a:rPr sz="900"/>
              <a:t>IL TEMA: </a:t>
            </a:r>
          </a:p>
          <a:p>
            <a:pPr>
              <a:defRPr>
                <a:solidFill>
                  <a:srgbClr val="FFFFFF"/>
                </a:solidFill>
                <a:latin typeface="Times New Roman"/>
                <a:ea typeface="Times New Roman"/>
                <a:cs typeface="Times New Roman"/>
                <a:sym typeface="Times New Roman"/>
              </a:defRPr>
            </a:pPr>
            <a:r>
              <a:rPr sz="900"/>
              <a:t>Il tema della pantomima è una sintesi dei temi rilevati durante gli incontri iniziali in cui, con gli allievi, si è avviato un denso dialogo incentrato su ciò che li tocca nel profondo e appartiene al loro vissuto. Da questi momenti iniziali sono emersi temi sensibili e di grande intensità emotiva per gli adolescenti: la ricerca di una perfezione asfissiante e debilitante legata all’immagine che sentono di dover restituire alla società; la perdita del contatto con i propri sensi, con se stessi e con i propri simili; il senso di solitudine e la paura di non essere abbastanza; la costante sensazione di dover essere sempre all’altezza di aspettative esterne.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I contenuti generali del modello Divisi per singolo anno"/>
          <p:cNvSpPr txBox="1">
            <a:spLocks noGrp="1"/>
          </p:cNvSpPr>
          <p:nvPr>
            <p:ph type="title"/>
          </p:nvPr>
        </p:nvSpPr>
        <p:spPr>
          <a:xfrm>
            <a:off x="603250" y="465856"/>
            <a:ext cx="4889500" cy="717552"/>
          </a:xfrm>
          <a:prstGeom prst="rect">
            <a:avLst/>
          </a:prstGeom>
        </p:spPr>
        <p:txBody>
          <a:bodyPr/>
          <a:lstStyle>
            <a:lvl1pPr>
              <a:defRPr spc="-99"/>
            </a:lvl1pPr>
          </a:lstStyle>
          <a:p>
            <a:r>
              <a:t>Modulo III</a:t>
            </a:r>
          </a:p>
        </p:txBody>
      </p:sp>
      <p:sp>
        <p:nvSpPr>
          <p:cNvPr id="240" name="QUARTO ANNO"/>
          <p:cNvSpPr txBox="1">
            <a:spLocks noGrp="1"/>
          </p:cNvSpPr>
          <p:nvPr>
            <p:ph type="body" sz="quarter" idx="1"/>
          </p:nvPr>
        </p:nvSpPr>
        <p:spPr>
          <a:prstGeom prst="rect">
            <a:avLst/>
          </a:prstGeom>
        </p:spPr>
        <p:txBody>
          <a:bodyPr>
            <a:normAutofit fontScale="92500" lnSpcReduction="10000"/>
          </a:bodyPr>
          <a:lstStyle>
            <a:lvl1pPr>
              <a:defRPr i="1"/>
            </a:lvl1pPr>
          </a:lstStyle>
          <a:p>
            <a:r>
              <a:t>Pantomima (im)perfetta</a:t>
            </a:r>
          </a:p>
        </p:txBody>
      </p:sp>
      <p:pic>
        <p:nvPicPr>
          <p:cNvPr id="238" name="Imponente formazione rocciosa che si staglia su nuvole scure con una strada sterrata sullo sfondo" descr="Imponente formazione rocciosa che si staglia su nuvole scure con una strada sterrata sullo sfondo"/>
          <p:cNvPicPr>
            <a:picLocks noGrp="1" noChangeAspect="1"/>
          </p:cNvPicPr>
          <p:nvPr>
            <p:ph type="pic" idx="22"/>
          </p:nvPr>
        </p:nvPicPr>
        <p:blipFill>
          <a:blip r:embed="rId2"/>
          <a:srcRect r="2383"/>
          <a:stretch>
            <a:fillRect/>
          </a:stretch>
        </p:blipFill>
        <p:spPr>
          <a:xfrm>
            <a:off x="6082209" y="635298"/>
            <a:ext cx="5461001" cy="5594351"/>
          </a:xfrm>
          <a:prstGeom prst="rect">
            <a:avLst/>
          </a:prstGeom>
        </p:spPr>
      </p:pic>
      <p:sp>
        <p:nvSpPr>
          <p:cNvPr id="241" name="Soft skills = competenze trasversali non tecniche che riguardano il modo in cui interagiamo con la realtà. Investono:…"/>
          <p:cNvSpPr txBox="1"/>
          <p:nvPr/>
        </p:nvSpPr>
        <p:spPr>
          <a:xfrm>
            <a:off x="603250" y="2124252"/>
            <a:ext cx="4889500" cy="41280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rmAutofit/>
          </a:bodyPr>
          <a:lstStyle/>
          <a:p>
            <a:pPr defTabSz="337953">
              <a:spcBef>
                <a:spcPts val="550"/>
              </a:spcBef>
              <a:defRPr sz="2970">
                <a:solidFill>
                  <a:srgbClr val="FFFFFF"/>
                </a:solidFill>
                <a:latin typeface="Times New Roman"/>
                <a:ea typeface="Times New Roman"/>
                <a:cs typeface="Times New Roman"/>
                <a:sym typeface="Times New Roman"/>
              </a:defRPr>
            </a:pPr>
            <a:r>
              <a:rPr sz="1485"/>
              <a:t>IL PERCORSO: </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Fase dialogica: emersione dei temi sensibili da restituire scenicamente</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Stesura di brevi canovacci per la descrizione delle azioni da mettere in scena</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Avvio delle prime prove d’improvvisazione sulle situazioni sceniche selezionate</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Individuazione dei passaggi interessanti emersi durante le improvvisazioni</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Definizione dei dettagli per migliorare quanto emerso dalle sessioni d’improvvisazione</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Messa a punto delle transizioni da una scena all’altra</a:t>
            </a:r>
          </a:p>
          <a:p>
            <a:pPr marL="140288" indent="-140288" defTabSz="337953">
              <a:spcBef>
                <a:spcPts val="550"/>
              </a:spcBef>
              <a:buSzPct val="100000"/>
              <a:buAutoNum type="arabicPeriod"/>
              <a:defRPr sz="2970">
                <a:solidFill>
                  <a:srgbClr val="FFFFFF"/>
                </a:solidFill>
                <a:latin typeface="Times New Roman"/>
                <a:ea typeface="Times New Roman"/>
                <a:cs typeface="Times New Roman"/>
                <a:sym typeface="Times New Roman"/>
              </a:defRPr>
            </a:pPr>
            <a:r>
              <a:rPr sz="1485"/>
              <a:t>Montaggio finale</a:t>
            </a:r>
          </a:p>
        </p:txBody>
      </p:sp>
    </p:spTree>
  </p:cSld>
  <p:clrMapOvr>
    <a:masterClrMapping/>
  </p:clrMapOvr>
  <p:transition spd="med"/>
</p:sld>
</file>

<file path=ppt/theme/theme1.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653</Words>
  <Application>Microsoft Office PowerPoint</Application>
  <PresentationFormat>Widescreen</PresentationFormat>
  <Paragraphs>45</Paragraphs>
  <Slides>7</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7</vt:i4>
      </vt:variant>
    </vt:vector>
  </HeadingPairs>
  <TitlesOfParts>
    <vt:vector size="12" baseType="lpstr">
      <vt:lpstr>Arial</vt:lpstr>
      <vt:lpstr>Calibri</vt:lpstr>
      <vt:lpstr>Calibri Light</vt:lpstr>
      <vt:lpstr>Times New Roman</vt:lpstr>
      <vt:lpstr>Office Theme</vt:lpstr>
      <vt:lpstr>Modulo II</vt:lpstr>
      <vt:lpstr>Modulo II</vt:lpstr>
      <vt:lpstr>Modulo II</vt:lpstr>
      <vt:lpstr>Modulo II</vt:lpstr>
      <vt:lpstr>Modulo III</vt:lpstr>
      <vt:lpstr>Modulo III</vt:lpstr>
      <vt:lpstr>Modulo III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Modulo II</dc:title>
  <dc:creator>felice di sena</dc:creator>
  <cp:lastModifiedBy>felice di sena</cp:lastModifiedBy>
  <cp:revision>1</cp:revision>
  <dcterms:created xsi:type="dcterms:W3CDTF">2026-02-26T16:11:12Z</dcterms:created>
  <dcterms:modified xsi:type="dcterms:W3CDTF">2026-02-26T16:12:32Z</dcterms:modified>
</cp:coreProperties>
</file>